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  <p:sldId id="258" r:id="rId3"/>
    <p:sldId id="269" r:id="rId4"/>
    <p:sldId id="266" r:id="rId5"/>
    <p:sldId id="270" r:id="rId6"/>
    <p:sldId id="271" r:id="rId7"/>
    <p:sldId id="274" r:id="rId8"/>
    <p:sldId id="275" r:id="rId9"/>
    <p:sldId id="276" r:id="rId10"/>
    <p:sldId id="277" r:id="rId11"/>
    <p:sldId id="278" r:id="rId12"/>
    <p:sldId id="280" r:id="rId13"/>
    <p:sldId id="288" r:id="rId14"/>
    <p:sldId id="281" r:id="rId15"/>
    <p:sldId id="282" r:id="rId16"/>
    <p:sldId id="283" r:id="rId17"/>
    <p:sldId id="284" r:id="rId18"/>
    <p:sldId id="287" r:id="rId19"/>
    <p:sldId id="279" r:id="rId20"/>
    <p:sldId id="285" r:id="rId21"/>
    <p:sldId id="289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72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22.01.2021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22.01.2021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20190508_124358.mp4" TargetMode="External"/><Relationship Id="rId2" Type="http://schemas.openxmlformats.org/officeDocument/2006/relationships/hyperlink" Target="video-ee73931939e7c4abcbcc428fa76c5019-V.mp4" TargetMode="Externa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188640"/>
            <a:ext cx="7816448" cy="5616624"/>
          </a:xfrm>
        </p:spPr>
        <p:txBody>
          <a:bodyPr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marL="182880" indent="0" algn="ctr">
              <a:lnSpc>
                <a:spcPct val="150000"/>
              </a:lnSpc>
              <a:buNone/>
            </a:pPr>
            <a:br>
              <a:rPr lang="ru-RU" sz="1600" b="0" cap="all" dirty="0">
                <a:ln>
                  <a:solidFill>
                    <a:schemeClr val="tx1"/>
                  </a:solidFill>
                </a:ln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600" b="0" cap="all" dirty="0">
                <a:ln>
                  <a:solidFill>
                    <a:schemeClr val="tx1"/>
                  </a:solidFill>
                </a:ln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  <a:t>Казенное учреждение  </a:t>
            </a:r>
            <a:br>
              <a:rPr lang="ru-RU" sz="1600" b="0" cap="all" dirty="0">
                <a:ln>
                  <a:solidFill>
                    <a:schemeClr val="tx1"/>
                  </a:solidFill>
                </a:ln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r>
              <a:rPr lang="ru-RU" sz="1600" b="0" cap="all" dirty="0">
                <a:ln>
                  <a:solidFill>
                    <a:schemeClr val="tx1"/>
                  </a:solidFill>
                </a:ln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  <a:t>«Нижневартовская общеобразовательная санаторная школа» </a:t>
            </a:r>
            <a:br>
              <a:rPr lang="ru-RU" sz="4400" b="0" cap="all" dirty="0">
                <a:ln>
                  <a:solidFill>
                    <a:schemeClr val="tx1"/>
                  </a:solidFill>
                </a:ln>
                <a:solidFill>
                  <a:schemeClr val="tx2"/>
                </a:solidFill>
                <a:effectLst/>
                <a:latin typeface="Times New Roman" pitchFamily="18" charset="0"/>
                <a:cs typeface="Times New Roman" pitchFamily="18" charset="0"/>
              </a:rPr>
            </a:br>
            <a:br>
              <a:rPr lang="ru-RU" sz="1800" cap="all" dirty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/>
              </a:rPr>
            </a:br>
            <a:br>
              <a:rPr lang="ru-RU" sz="1800" cap="all" dirty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/>
              </a:rPr>
            </a:br>
            <a:r>
              <a:rPr lang="ru-RU" sz="1800" cap="all" dirty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/>
              </a:rPr>
              <a:t>формирование общетрудовых навыков через реализацию проекта  «дежурство по классу» с использованием </a:t>
            </a:r>
            <a:r>
              <a:rPr lang="en-US" sz="1800" cap="all" dirty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/>
              </a:rPr>
              <a:t> teacch </a:t>
            </a:r>
            <a:r>
              <a:rPr lang="ru-RU" sz="1800" cap="all" dirty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/>
              </a:rPr>
              <a:t>терапии  и видеомоделирования </a:t>
            </a:r>
            <a:br>
              <a:rPr lang="ru-RU" sz="1800" cap="all" dirty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/>
              </a:rPr>
            </a:br>
            <a:br>
              <a:rPr lang="ru-RU" sz="1800" cap="all" dirty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/>
              </a:rPr>
            </a:br>
            <a:br>
              <a:rPr lang="ru-RU" sz="4000" cap="all" dirty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/>
              </a:rPr>
            </a:br>
            <a:r>
              <a:rPr lang="ru-RU" sz="1600" b="0" cap="all" dirty="0">
                <a:ln>
                  <a:solidFill>
                    <a:schemeClr val="tx1"/>
                  </a:solidFill>
                </a:ln>
                <a:solidFill>
                  <a:sysClr val="windowText" lastClr="000000"/>
                </a:solidFill>
                <a:effectLst/>
              </a:rPr>
              <a:t>НИЖНЕВАРТОВСК 2019</a:t>
            </a:r>
            <a:endParaRPr lang="ru-RU" sz="1600" cap="all" dirty="0">
              <a:ln>
                <a:solidFill>
                  <a:schemeClr val="tx1"/>
                </a:solidFill>
              </a:ln>
              <a:solidFill>
                <a:sysClr val="windowText" lastClr="00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2507048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3" y="2708920"/>
            <a:ext cx="3481387" cy="661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963789"/>
            <a:ext cx="4267200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509120"/>
            <a:ext cx="3736975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 descr="C:\Users\nikola pomidor\Desktop\рамки\20191018_142637.jpg"/>
          <p:cNvPicPr>
            <a:picLocks noGrp="1" noChangeAspect="1" noChangeArrowheads="1"/>
          </p:cNvPicPr>
          <p:nvPr>
            <p:ph type="pic"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95" r="12995"/>
          <a:stretch>
            <a:fillRect/>
          </a:stretch>
        </p:blipFill>
        <p:spPr bwMode="auto">
          <a:xfrm rot="5400000">
            <a:off x="4475175" y="1143000"/>
            <a:ext cx="4114800" cy="3127806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939116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9376">
            <a:off x="1118282" y="2684126"/>
            <a:ext cx="3481387" cy="67119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96752"/>
            <a:ext cx="3779837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292" name="Picture 4"/>
          <p:cNvPicPr>
            <a:picLocks noGrp="1" noChangeAspect="1" noChangeArrowheads="1"/>
          </p:cNvPicPr>
          <p:nvPr>
            <p:ph type="pic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035" b="26035"/>
          <a:stretch>
            <a:fillRect/>
          </a:stretch>
        </p:blipFill>
        <p:spPr bwMode="auto">
          <a:xfrm>
            <a:off x="4741019" y="980728"/>
            <a:ext cx="3826768" cy="3240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4529871"/>
            <a:ext cx="3871913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 descr="C:\Users\nikola pomidor\Desktop\рамки\20190522_100649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666322">
            <a:off x="1469057" y="3006397"/>
            <a:ext cx="2962437" cy="27784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0261096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708920"/>
            <a:ext cx="3481387" cy="6615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980728"/>
            <a:ext cx="3706813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6" name="Picture 6"/>
          <p:cNvPicPr>
            <a:picLocks noGrp="1" noChangeAspect="1" noChangeArrowheads="1"/>
          </p:cNvPicPr>
          <p:nvPr>
            <p:ph type="pic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969" b="25969"/>
          <a:stretch>
            <a:fillRect/>
          </a:stretch>
        </p:blipFill>
        <p:spPr bwMode="auto">
          <a:xfrm>
            <a:off x="4572000" y="975774"/>
            <a:ext cx="4114800" cy="3245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9861" y="2892075"/>
            <a:ext cx="3010520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6791731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899592" y="548680"/>
            <a:ext cx="7101408" cy="5328592"/>
          </a:xfrm>
        </p:spPr>
        <p:txBody>
          <a:bodyPr>
            <a:normAutofit/>
          </a:bodyPr>
          <a:lstStyle/>
          <a:p>
            <a:pPr marL="45720" indent="0">
              <a:buNone/>
            </a:pP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marL="45720" indent="0">
              <a:buNone/>
            </a:pP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Этап </a:t>
            </a:r>
          </a:p>
          <a:p>
            <a:pPr marL="45720" indent="0">
              <a:buNone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Основной 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780928"/>
            <a:ext cx="1030287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Блок-схема: альтернативный процесс 3"/>
          <p:cNvSpPr/>
          <p:nvPr/>
        </p:nvSpPr>
        <p:spPr>
          <a:xfrm>
            <a:off x="4211960" y="1040359"/>
            <a:ext cx="4176464" cy="4176464"/>
          </a:xfrm>
          <a:prstGeom prst="flowChartAlternate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4416179" y="1358876"/>
            <a:ext cx="376802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Овладение формами дежурств посредством словесных инструкций, визуальных подсказок (на начальном этапе работы) и видео инструкций (в последующей работе)</a:t>
            </a:r>
          </a:p>
        </p:txBody>
      </p:sp>
    </p:spTree>
    <p:extLst>
      <p:ext uri="{BB962C8B-B14F-4D97-AF65-F5344CB8AC3E}">
        <p14:creationId xmlns:p14="http://schemas.microsoft.com/office/powerpoint/2010/main" val="35112334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473795" y="404665"/>
            <a:ext cx="5637010" cy="1008111"/>
          </a:xfrm>
        </p:spPr>
        <p:txBody>
          <a:bodyPr>
            <a:norm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Структурированное обучение </a:t>
            </a:r>
          </a:p>
        </p:txBody>
      </p:sp>
      <p:pic>
        <p:nvPicPr>
          <p:cNvPr id="8194" name="Picture 2" descr="C:\Users\nikola pomidor\Desktop\рамки\20191016_133847 (1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271" y="1196752"/>
            <a:ext cx="3960440" cy="352839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5" name="Picture 3" descr="C:\Users\nikola pomidor\Desktop\рамки\20191017_1500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4716016" y="2636912"/>
            <a:ext cx="4078599" cy="33843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29602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nikola pomidor\Desktop\рамки\20191017_14523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259632" y="1022544"/>
            <a:ext cx="6912768" cy="446345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3821214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619672" y="620689"/>
            <a:ext cx="5925042" cy="864096"/>
          </a:xfrm>
        </p:spPr>
        <p:txBody>
          <a:bodyPr>
            <a:norm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        Видео инструкции</a:t>
            </a:r>
          </a:p>
        </p:txBody>
      </p:sp>
    </p:spTree>
    <p:extLst>
      <p:ext uri="{BB962C8B-B14F-4D97-AF65-F5344CB8AC3E}">
        <p14:creationId xmlns:p14="http://schemas.microsoft.com/office/powerpoint/2010/main" val="21802578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403648" y="764704"/>
            <a:ext cx="5637010" cy="882119"/>
          </a:xfrm>
        </p:spPr>
        <p:txBody>
          <a:bodyPr>
            <a:norm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Создание видео инструкций </a:t>
            </a:r>
          </a:p>
        </p:txBody>
      </p:sp>
    </p:spTree>
    <p:extLst>
      <p:ext uri="{BB962C8B-B14F-4D97-AF65-F5344CB8AC3E}">
        <p14:creationId xmlns:p14="http://schemas.microsoft.com/office/powerpoint/2010/main" val="301928512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755576" y="731520"/>
            <a:ext cx="6696744" cy="4857720"/>
          </a:xfrm>
        </p:spPr>
        <p:txBody>
          <a:bodyPr/>
          <a:lstStyle/>
          <a:p>
            <a:pPr marL="45720" lvl="0" indent="0">
              <a:buClr>
                <a:srgbClr val="F14124">
                  <a:lumMod val="75000"/>
                </a:srgbClr>
              </a:buClr>
              <a:buNone/>
            </a:pPr>
            <a:endParaRPr lang="ru-RU" sz="2800" b="1" dirty="0">
              <a:solidFill>
                <a:prstClr val="black">
                  <a:lumMod val="75000"/>
                  <a:lumOff val="25000"/>
                </a:prst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lvl="0" indent="0">
              <a:buClr>
                <a:srgbClr val="F14124">
                  <a:lumMod val="75000"/>
                </a:srgbClr>
              </a:buClr>
              <a:buNone/>
            </a:pPr>
            <a:endParaRPr lang="ru-RU" sz="2800" b="1" dirty="0">
              <a:solidFill>
                <a:prstClr val="black">
                  <a:lumMod val="75000"/>
                  <a:lumOff val="25000"/>
                </a:prst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lvl="0" indent="0">
              <a:buClr>
                <a:srgbClr val="F14124">
                  <a:lumMod val="75000"/>
                </a:srgbClr>
              </a:buClr>
              <a:buNone/>
            </a:pPr>
            <a:r>
              <a:rPr lang="en-US" sz="28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III</a:t>
            </a:r>
            <a:r>
              <a:rPr lang="ru-RU" sz="28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 этап </a:t>
            </a:r>
          </a:p>
          <a:p>
            <a:pPr marL="45720" lvl="0" indent="0">
              <a:buClr>
                <a:srgbClr val="F14124">
                  <a:lumMod val="75000"/>
                </a:srgbClr>
              </a:buClr>
              <a:buNone/>
            </a:pPr>
            <a:r>
              <a:rPr lang="ru-RU" sz="2800" b="1" dirty="0">
                <a:solidFill>
                  <a:prstClr val="black">
                    <a:lumMod val="75000"/>
                    <a:lumOff val="25000"/>
                  </a:prstClr>
                </a:solidFill>
                <a:latin typeface="Times New Roman" pitchFamily="18" charset="0"/>
                <a:cs typeface="Times New Roman" pitchFamily="18" charset="0"/>
              </a:rPr>
              <a:t>Заключительный </a:t>
            </a:r>
          </a:p>
          <a:p>
            <a:pPr marL="45720" indent="0">
              <a:buNone/>
            </a:pPr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420888"/>
            <a:ext cx="1030287" cy="347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724128" y="1988840"/>
            <a:ext cx="2722925" cy="9541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Расширение </a:t>
            </a:r>
          </a:p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проектной зоны </a:t>
            </a:r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5292080" y="1484784"/>
            <a:ext cx="3312368" cy="2232248"/>
          </a:xfrm>
          <a:prstGeom prst="flowChartAlternate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28963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971600" y="620688"/>
            <a:ext cx="7056784" cy="5241968"/>
          </a:xfrm>
        </p:spPr>
        <p:txBody>
          <a:bodyPr>
            <a:norm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             ВИДЫ  ПООЩРЕНИЙ </a:t>
            </a:r>
          </a:p>
          <a:p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Wingdings" pitchFamily="2" charset="2"/>
              <a:buChar char="Ø"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Карточки- «солнышки»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Пищевое подкрепление 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Приятные стимулы</a:t>
            </a:r>
          </a:p>
          <a:p>
            <a:pPr marL="457200" indent="-457200">
              <a:buFont typeface="Wingdings" pitchFamily="2" charset="2"/>
              <a:buChar char="Ø"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Значимые для ребенка стимулы</a:t>
            </a:r>
          </a:p>
        </p:txBody>
      </p:sp>
      <p:pic>
        <p:nvPicPr>
          <p:cNvPr id="10242" name="Picture 2" descr="C:\Users\nikola pomidor\Desktop\рамки\20191017_15043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5724128" y="1340768"/>
            <a:ext cx="3054485" cy="17181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46035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5"/>
          <p:cNvGrpSpPr>
            <a:grpSpLocks noChangeAspect="1"/>
          </p:cNvGrpSpPr>
          <p:nvPr/>
        </p:nvGrpSpPr>
        <p:grpSpPr bwMode="auto">
          <a:xfrm>
            <a:off x="827584" y="1027312"/>
            <a:ext cx="6093836" cy="1223602"/>
            <a:chOff x="1013" y="1971"/>
            <a:chExt cx="3733" cy="377"/>
          </a:xfrm>
        </p:grpSpPr>
        <p:sp>
          <p:nvSpPr>
            <p:cNvPr id="4" name="AutoShape 4"/>
            <p:cNvSpPr>
              <a:spLocks noChangeAspect="1" noChangeArrowheads="1" noTextEdit="1"/>
            </p:cNvSpPr>
            <p:nvPr/>
          </p:nvSpPr>
          <p:spPr bwMode="auto">
            <a:xfrm>
              <a:off x="1013" y="1971"/>
              <a:ext cx="3733" cy="3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dirty="0"/>
            </a:p>
          </p:txBody>
        </p:sp>
        <p:sp>
          <p:nvSpPr>
            <p:cNvPr id="5" name="Rectangle 6"/>
            <p:cNvSpPr>
              <a:spLocks noChangeArrowheads="1"/>
            </p:cNvSpPr>
            <p:nvPr/>
          </p:nvSpPr>
          <p:spPr bwMode="auto">
            <a:xfrm>
              <a:off x="3342" y="1972"/>
              <a:ext cx="0" cy="1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lvl="0" algn="just" fontAlgn="base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endParaRPr kumimoji="0" 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" name="Rectangle 7"/>
            <p:cNvSpPr>
              <a:spLocks noChangeArrowheads="1"/>
            </p:cNvSpPr>
            <p:nvPr/>
          </p:nvSpPr>
          <p:spPr bwMode="auto">
            <a:xfrm>
              <a:off x="1013" y="2121"/>
              <a:ext cx="0" cy="1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ru-RU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" name="Прямоугольник 1"/>
          <p:cNvSpPr/>
          <p:nvPr/>
        </p:nvSpPr>
        <p:spPr>
          <a:xfrm>
            <a:off x="597050" y="260648"/>
            <a:ext cx="793539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                                               Актуальность </a:t>
            </a:r>
          </a:p>
          <a:p>
            <a:pPr lvl="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	     </a:t>
            </a:r>
            <a:r>
              <a:rPr lang="ru-RU" sz="2400" b="1" dirty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Труд – важнейшее средство воспитания</a:t>
            </a:r>
          </a:p>
          <a:p>
            <a:pPr lvl="0" algn="just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cs typeface="Arial" pitchFamily="34" charset="0"/>
              </a:rPr>
              <a:t> 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Стрелка вниз 8"/>
          <p:cNvSpPr/>
          <p:nvPr/>
        </p:nvSpPr>
        <p:spPr>
          <a:xfrm rot="1081790">
            <a:off x="2613238" y="1355521"/>
            <a:ext cx="242316" cy="777878"/>
          </a:xfrm>
          <a:prstGeom prst="down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955900" y="2320841"/>
            <a:ext cx="1778496" cy="136276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128" name="Picture 8" descr="понимать пользу и необходимость 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13398" y="3154783"/>
            <a:ext cx="1816100" cy="140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3839" y="3174279"/>
            <a:ext cx="1816100" cy="140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8558" y="2060637"/>
            <a:ext cx="1891873" cy="1401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963772" y="2562933"/>
            <a:ext cx="184962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/>
              <a:t>Понимать пользу и необходимость</a:t>
            </a:r>
          </a:p>
          <a:p>
            <a:pPr algn="ctr"/>
            <a:r>
              <a:rPr lang="ru-RU" sz="1600" dirty="0"/>
              <a:t>для себя и для коллектива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2915816" y="3255499"/>
            <a:ext cx="158417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Уважать свой</a:t>
            </a:r>
          </a:p>
          <a:p>
            <a:pPr algn="ctr"/>
            <a:r>
              <a:rPr lang="ru-RU" dirty="0"/>
              <a:t> и чужой труд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4858929" y="3255498"/>
            <a:ext cx="15659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Правильная</a:t>
            </a:r>
          </a:p>
          <a:p>
            <a:pPr algn="ctr"/>
            <a:r>
              <a:rPr lang="ru-RU" dirty="0"/>
              <a:t>организация времени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6568559" y="2078896"/>
            <a:ext cx="196388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/>
              <a:t>Ответственность к порученным заданиям </a:t>
            </a:r>
          </a:p>
        </p:txBody>
      </p:sp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526755">
            <a:off x="5166791" y="1850849"/>
            <a:ext cx="444500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2" name="Picture 1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99662">
            <a:off x="3721448" y="1830308"/>
            <a:ext cx="444500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3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196922">
            <a:off x="6007050" y="1384259"/>
            <a:ext cx="444500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72542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1547664" y="476672"/>
            <a:ext cx="5637010" cy="882119"/>
          </a:xfrm>
        </p:spPr>
        <p:txBody>
          <a:bodyPr>
            <a:norm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              Итог работы </a:t>
            </a:r>
          </a:p>
        </p:txBody>
      </p:sp>
      <p:sp>
        <p:nvSpPr>
          <p:cNvPr id="3" name="Стрелка вправо 2">
            <a:hlinkClick r:id="rId2" action="ppaction://hlinkfile"/>
          </p:cNvPr>
          <p:cNvSpPr/>
          <p:nvPr/>
        </p:nvSpPr>
        <p:spPr>
          <a:xfrm>
            <a:off x="539552" y="1916832"/>
            <a:ext cx="2808312" cy="72008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Стрелка вправо 3">
            <a:hlinkClick r:id="rId3" action="ppaction://hlinkfile"/>
          </p:cNvPr>
          <p:cNvSpPr/>
          <p:nvPr/>
        </p:nvSpPr>
        <p:spPr>
          <a:xfrm>
            <a:off x="562043" y="3194953"/>
            <a:ext cx="3240360" cy="93610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284527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467544" y="1556792"/>
            <a:ext cx="8208912" cy="1793167"/>
          </a:xfrm>
          <a:effectLst>
            <a:glow rad="63500">
              <a:schemeClr val="accent2">
                <a:satMod val="175000"/>
                <a:alpha val="40000"/>
              </a:schemeClr>
            </a:glow>
          </a:effectLst>
        </p:spPr>
        <p:txBody>
          <a:bodyPr/>
          <a:lstStyle/>
          <a:p>
            <a:pPr marL="182880" indent="0" algn="ctr">
              <a:buNone/>
            </a:pP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Благодарим за внимание!</a:t>
            </a:r>
          </a:p>
        </p:txBody>
      </p:sp>
    </p:spTree>
    <p:extLst>
      <p:ext uri="{BB962C8B-B14F-4D97-AF65-F5344CB8AC3E}">
        <p14:creationId xmlns:p14="http://schemas.microsoft.com/office/powerpoint/2010/main" val="38102655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467544" y="620688"/>
            <a:ext cx="8064896" cy="4968552"/>
          </a:xfrm>
        </p:spPr>
        <p:txBody>
          <a:bodyPr>
            <a:norm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	Одним из  методов является дежурство.</a:t>
            </a:r>
          </a:p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     Что же входит в понятие «дежурство по классу»? 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Блок-схема: альтернативный процесс 3"/>
          <p:cNvSpPr/>
          <p:nvPr/>
        </p:nvSpPr>
        <p:spPr>
          <a:xfrm>
            <a:off x="1331640" y="1776304"/>
            <a:ext cx="6336704" cy="2664296"/>
          </a:xfrm>
          <a:prstGeom prst="flowChartAlternate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259632" y="1916832"/>
            <a:ext cx="6048672" cy="25237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Полезная форма общей работы, которая способствует развитию ответственности, самоорганизации учеников, приучает детей к труду и порядку</a:t>
            </a:r>
            <a:r>
              <a:rPr lang="ru-RU" dirty="0"/>
              <a:t>.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319506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 flipH="1">
            <a:off x="827584" y="692696"/>
            <a:ext cx="7560840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 Цель:     </a:t>
            </a: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самообслуживание и социализация </a:t>
            </a:r>
          </a:p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	         детей в коллективе 			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Задачи: 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2421885" y="2077690"/>
            <a:ext cx="516632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развивать трудолюбие, бережливость, способность к преодолению трудностей, создание психологической и практической готовности к труду </a:t>
            </a:r>
          </a:p>
        </p:txBody>
      </p:sp>
    </p:spTree>
    <p:extLst>
      <p:ext uri="{BB962C8B-B14F-4D97-AF65-F5344CB8AC3E}">
        <p14:creationId xmlns:p14="http://schemas.microsoft.com/office/powerpoint/2010/main" val="8533787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755576" y="476672"/>
            <a:ext cx="7560840" cy="5457993"/>
          </a:xfrm>
        </p:spPr>
        <p:txBody>
          <a:bodyPr>
            <a:norm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Участники проекта :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Учащиеся ресурсного второго класса с расстройством аутистического спектра 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(вариант программы 8.2, 8.3)</a:t>
            </a: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Длительность проекта:  </a:t>
            </a:r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долгосрочный </a:t>
            </a:r>
          </a:p>
        </p:txBody>
      </p:sp>
    </p:spTree>
    <p:extLst>
      <p:ext uri="{BB962C8B-B14F-4D97-AF65-F5344CB8AC3E}">
        <p14:creationId xmlns:p14="http://schemas.microsoft.com/office/powerpoint/2010/main" val="409005637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611560" y="332657"/>
            <a:ext cx="7992887" cy="5602008"/>
          </a:xfrm>
        </p:spPr>
        <p:txBody>
          <a:bodyPr>
            <a:norm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	  Этапы проектной деятельности</a:t>
            </a:r>
          </a:p>
          <a:p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Этап </a:t>
            </a:r>
          </a:p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Подготовительный </a:t>
            </a:r>
          </a:p>
        </p:txBody>
      </p:sp>
      <p:sp>
        <p:nvSpPr>
          <p:cNvPr id="4" name="Стрелка вправо 3"/>
          <p:cNvSpPr/>
          <p:nvPr/>
        </p:nvSpPr>
        <p:spPr>
          <a:xfrm>
            <a:off x="3923928" y="2725035"/>
            <a:ext cx="978408" cy="242316"/>
          </a:xfrm>
          <a:prstGeom prst="rightArrow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Блок-схема: альтернативный процесс 4"/>
          <p:cNvSpPr/>
          <p:nvPr/>
        </p:nvSpPr>
        <p:spPr>
          <a:xfrm>
            <a:off x="5076056" y="969519"/>
            <a:ext cx="3456384" cy="733806"/>
          </a:xfrm>
          <a:prstGeom prst="flowChartAlternate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Times New Roman"/>
                <a:ea typeface="Calibri"/>
              </a:rPr>
              <a:t>Планирование и проектирование </a:t>
            </a:r>
            <a:endParaRPr lang="ru-RU" sz="2400" dirty="0">
              <a:solidFill>
                <a:schemeClr val="tx1"/>
              </a:solidFill>
            </a:endParaRPr>
          </a:p>
        </p:txBody>
      </p:sp>
      <p:sp>
        <p:nvSpPr>
          <p:cNvPr id="6" name="Блок-схема: альтернативный процесс 5"/>
          <p:cNvSpPr/>
          <p:nvPr/>
        </p:nvSpPr>
        <p:spPr>
          <a:xfrm>
            <a:off x="5082689" y="1984614"/>
            <a:ext cx="3456384" cy="740421"/>
          </a:xfrm>
          <a:prstGeom prst="flowChartAlternateProcess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Оформление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2689" y="2967351"/>
            <a:ext cx="3498850" cy="8640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3590" y="4158572"/>
            <a:ext cx="3498850" cy="11130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5209160" y="3168566"/>
            <a:ext cx="319017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Подготовка родителей 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5144695" y="4299589"/>
            <a:ext cx="331910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Информация для педагогов и родителей </a:t>
            </a:r>
          </a:p>
        </p:txBody>
      </p:sp>
    </p:spTree>
    <p:extLst>
      <p:ext uri="{BB962C8B-B14F-4D97-AF65-F5344CB8AC3E}">
        <p14:creationId xmlns:p14="http://schemas.microsoft.com/office/powerpoint/2010/main" val="2797482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827584" y="620688"/>
            <a:ext cx="3694114" cy="5040560"/>
          </a:xfrm>
        </p:spPr>
        <p:txBody>
          <a:bodyPr>
            <a:normAutofit/>
          </a:bodyPr>
          <a:lstStyle/>
          <a:p>
            <a:pPr marL="0" indent="0" algn="ctr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000" b="1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Общая организация дежурства по классу</a:t>
            </a:r>
            <a:endParaRPr lang="ru-RU" sz="20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285750" indent="-285750"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Дежурят  в порядке установленной очереди все ученики класса в продолжении недели</a:t>
            </a:r>
          </a:p>
          <a:p>
            <a:pPr>
              <a:lnSpc>
                <a:spcPct val="115000"/>
              </a:lnSpc>
              <a:spcAft>
                <a:spcPts val="0"/>
              </a:spcAft>
            </a:pPr>
            <a:endParaRPr lang="ru-RU" sz="20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285750" indent="-285750">
              <a:lnSpc>
                <a:spcPct val="115000"/>
              </a:lnSpc>
              <a:spcAft>
                <a:spcPts val="0"/>
              </a:spcAft>
              <a:buFont typeface="Arial" pitchFamily="34" charset="0"/>
              <a:buChar char="•"/>
            </a:pP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Times New Roman"/>
                <a:cs typeface="Times New Roman" pitchFamily="18" charset="0"/>
              </a:rPr>
              <a:t> График дежурства в классе утверждается учителем/тьютором и вывешивается в классном уголке</a:t>
            </a:r>
            <a:endParaRPr lang="ru-RU" dirty="0">
              <a:solidFill>
                <a:srgbClr val="000000"/>
              </a:solidFill>
              <a:latin typeface="Times New Roman" pitchFamily="18" charset="0"/>
              <a:ea typeface="Times New Roman"/>
              <a:cs typeface="Times New Roman" pitchFamily="18" charset="0"/>
            </a:endParaRP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05" r="10105"/>
          <a:stretch>
            <a:fillRect/>
          </a:stretch>
        </p:blipFill>
        <p:spPr bwMode="auto">
          <a:xfrm>
            <a:off x="4572000" y="962216"/>
            <a:ext cx="4129273" cy="33308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193638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971600" y="548680"/>
            <a:ext cx="7128792" cy="5385985"/>
          </a:xfrm>
        </p:spPr>
        <p:txBody>
          <a:bodyPr>
            <a:norm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                  Виды дежурства </a:t>
            </a:r>
          </a:p>
          <a:p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 algn="just">
              <a:buFont typeface="Arial" pitchFamily="34" charset="0"/>
              <a:buChar char="•"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Я отмечаю дату в календаре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Я меняю дату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Я меняю расписание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Я вытираю доску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Я поливаю цветы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Я протираю парту</a:t>
            </a:r>
          </a:p>
          <a:p>
            <a:pPr marL="457200" indent="-457200" algn="just">
              <a:buFont typeface="Arial" pitchFamily="34" charset="0"/>
              <a:buChar char="•"/>
            </a:pP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Я поднимаю стул</a:t>
            </a:r>
          </a:p>
          <a:p>
            <a:pPr marL="457200" indent="-457200">
              <a:buFont typeface="Arial" pitchFamily="34" charset="0"/>
              <a:buChar char="•"/>
            </a:pP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  <a:p>
            <a:pPr marL="457200" indent="-457200">
              <a:buFont typeface="Arial" pitchFamily="34" charset="0"/>
              <a:buChar char="•"/>
            </a:pP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05796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755576" y="476672"/>
            <a:ext cx="3694114" cy="2160240"/>
          </a:xfrm>
        </p:spPr>
        <p:txBody>
          <a:bodyPr>
            <a:normAutofit/>
          </a:bodyPr>
          <a:lstStyle/>
          <a:p>
            <a:pPr algn="just">
              <a:buClr>
                <a:srgbClr val="F14124">
                  <a:lumMod val="75000"/>
                </a:srgbClr>
              </a:buClr>
              <a:buFont typeface="Arial" pitchFamily="34" charset="0"/>
              <a:buChar char="•"/>
            </a:pPr>
            <a:r>
              <a:rPr lang="ru-RU" sz="2800" b="1" dirty="0">
                <a:solidFill>
                  <a:srgbClr val="212745"/>
                </a:solidFill>
                <a:latin typeface="Times New Roman" pitchFamily="18" charset="0"/>
                <a:cs typeface="Times New Roman" pitchFamily="18" charset="0"/>
              </a:rPr>
              <a:t>Я отмечаю дату в календаре</a:t>
            </a:r>
          </a:p>
          <a:p>
            <a:pPr algn="just">
              <a:buClr>
                <a:srgbClr val="F14124">
                  <a:lumMod val="75000"/>
                </a:srgbClr>
              </a:buClr>
              <a:buFont typeface="Arial" pitchFamily="34" charset="0"/>
              <a:buChar char="•"/>
            </a:pPr>
            <a:endParaRPr lang="ru-RU" sz="2800" b="1" dirty="0">
              <a:solidFill>
                <a:srgbClr val="212745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5517" y="2996952"/>
            <a:ext cx="3481387" cy="6259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149080"/>
            <a:ext cx="3114675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2" name="Picture 2" descr="C:\Users\nikola pomidor\Desktop\рамки\20191017_15030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1399328" y="3025965"/>
            <a:ext cx="3497637" cy="32113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Рисунок 8"/>
          <p:cNvPicPr>
            <a:picLocks noGrp="1" noChangeAspect="1"/>
          </p:cNvPicPr>
          <p:nvPr>
            <p:ph type="pic" idx="1"/>
          </p:nvPr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98" r="12998"/>
          <a:stretch>
            <a:fillRect/>
          </a:stretch>
        </p:blipFill>
        <p:spPr>
          <a:xfrm rot="5400000">
            <a:off x="4870591" y="682137"/>
            <a:ext cx="4114800" cy="3127806"/>
          </a:xfrm>
        </p:spPr>
      </p:pic>
    </p:spTree>
    <p:extLst>
      <p:ext uri="{BB962C8B-B14F-4D97-AF65-F5344CB8AC3E}">
        <p14:creationId xmlns:p14="http://schemas.microsoft.com/office/powerpoint/2010/main" val="2482411661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794</TotalTime>
  <Words>305</Words>
  <Application>Microsoft Office PowerPoint</Application>
  <PresentationFormat>Экран (4:3)</PresentationFormat>
  <Paragraphs>70</Paragraphs>
  <Slides>21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7" baseType="lpstr">
      <vt:lpstr>Arial</vt:lpstr>
      <vt:lpstr>Georgia</vt:lpstr>
      <vt:lpstr>Times New Roman</vt:lpstr>
      <vt:lpstr>Trebuchet MS</vt:lpstr>
      <vt:lpstr>Wingdings</vt:lpstr>
      <vt:lpstr>Воздушный поток</vt:lpstr>
      <vt:lpstr> Казенное учреждение   «Нижневартовская общеобразовательная санаторная школа»    формирование общетрудовых навыков через реализацию проекта  «дежурство по классу» с использованием  teacch терапии  и видеомоделирования    НИЖНЕВАРТОВСК 2019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Благодарим за внимание!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Проектная деятельность  «Дежурство в классе»   НИЖНЕВАРТОВСК 2019</dc:title>
  <dc:creator>николай николай</dc:creator>
  <cp:lastModifiedBy>Пользователь</cp:lastModifiedBy>
  <cp:revision>66</cp:revision>
  <dcterms:created xsi:type="dcterms:W3CDTF">2019-05-21T15:55:33Z</dcterms:created>
  <dcterms:modified xsi:type="dcterms:W3CDTF">2021-01-22T07:11:42Z</dcterms:modified>
</cp:coreProperties>
</file>